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0" r:id="rId3"/>
    <p:sldId id="265" r:id="rId4"/>
    <p:sldId id="266" r:id="rId5"/>
    <p:sldId id="263" r:id="rId6"/>
    <p:sldId id="267" r:id="rId7"/>
    <p:sldId id="268" r:id="rId8"/>
    <p:sldId id="274" r:id="rId9"/>
    <p:sldId id="271" r:id="rId10"/>
    <p:sldId id="273" r:id="rId11"/>
    <p:sldId id="277" r:id="rId12"/>
    <p:sldId id="272" r:id="rId13"/>
    <p:sldId id="275" r:id="rId14"/>
    <p:sldId id="262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0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9" autoAdjust="0"/>
    <p:restoredTop sz="94660"/>
  </p:normalViewPr>
  <p:slideViewPr>
    <p:cSldViewPr snapToGrid="0">
      <p:cViewPr varScale="1">
        <p:scale>
          <a:sx n="77" d="100"/>
          <a:sy n="77" d="100"/>
        </p:scale>
        <p:origin x="77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98B120-0834-4871-B5AD-3792F8F00B3D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66A40D1-2F8E-4074-8F7F-54DBC1921198}">
      <dgm:prSet/>
      <dgm:spPr/>
      <dgm:t>
        <a:bodyPr/>
        <a:lstStyle/>
        <a:p>
          <a:r>
            <a:rPr lang="zh-TW" altLang="en-US" dirty="0"/>
            <a:t>文件</a:t>
          </a:r>
          <a:endParaRPr lang="en-US" dirty="0"/>
        </a:p>
      </dgm:t>
    </dgm:pt>
    <dgm:pt modelId="{B412A3E6-71CA-4556-AB8A-3D4206984214}" type="parTrans" cxnId="{B6B374ED-71AA-4991-AA35-DDE7F92B9A70}">
      <dgm:prSet/>
      <dgm:spPr/>
      <dgm:t>
        <a:bodyPr/>
        <a:lstStyle/>
        <a:p>
          <a:endParaRPr lang="en-US"/>
        </a:p>
      </dgm:t>
    </dgm:pt>
    <dgm:pt modelId="{40F4EBD4-D43E-44FC-8CD2-C3D5D62A1E61}" type="sibTrans" cxnId="{B6B374ED-71AA-4991-AA35-DDE7F92B9A70}">
      <dgm:prSet/>
      <dgm:spPr/>
      <dgm:t>
        <a:bodyPr/>
        <a:lstStyle/>
        <a:p>
          <a:endParaRPr lang="en-US"/>
        </a:p>
      </dgm:t>
    </dgm:pt>
    <dgm:pt modelId="{75E5601F-B359-4A5C-8233-74F12C52A9A5}">
      <dgm:prSet/>
      <dgm:spPr/>
      <dgm:t>
        <a:bodyPr/>
        <a:lstStyle/>
        <a:p>
          <a:r>
            <a:rPr lang="zh-TW" b="1"/>
            <a:t>邱湘婷</a:t>
          </a:r>
          <a:r>
            <a:rPr lang="en-US" b="1"/>
            <a:t>:</a:t>
          </a:r>
          <a:r>
            <a:rPr lang="zh-TW" b="1"/>
            <a:t> </a:t>
          </a:r>
          <a:r>
            <a:rPr lang="zh-TW" altLang="en-US" b="1"/>
            <a:t>構想、功能架構圖</a:t>
          </a:r>
          <a:endParaRPr lang="en-US" dirty="0"/>
        </a:p>
      </dgm:t>
    </dgm:pt>
    <dgm:pt modelId="{C7E046A4-25A6-4072-AF10-3C939E8BACE9}" type="parTrans" cxnId="{B9B4ED5A-101E-4257-BADC-6CF6033DCFD6}">
      <dgm:prSet/>
      <dgm:spPr/>
      <dgm:t>
        <a:bodyPr/>
        <a:lstStyle/>
        <a:p>
          <a:endParaRPr lang="en-US"/>
        </a:p>
      </dgm:t>
    </dgm:pt>
    <dgm:pt modelId="{8F68E896-65AD-4FE7-ABA4-72570D0E92E9}" type="sibTrans" cxnId="{B9B4ED5A-101E-4257-BADC-6CF6033DCFD6}">
      <dgm:prSet/>
      <dgm:spPr/>
      <dgm:t>
        <a:bodyPr/>
        <a:lstStyle/>
        <a:p>
          <a:endParaRPr lang="en-US"/>
        </a:p>
      </dgm:t>
    </dgm:pt>
    <dgm:pt modelId="{50371CB9-2674-4A5C-AC27-34B7B0FD7E55}">
      <dgm:prSet/>
      <dgm:spPr/>
      <dgm:t>
        <a:bodyPr/>
        <a:lstStyle/>
        <a:p>
          <a:r>
            <a:rPr lang="zh-TW" altLang="en-US" dirty="0"/>
            <a:t>實作</a:t>
          </a:r>
          <a:endParaRPr lang="en-US" dirty="0"/>
        </a:p>
      </dgm:t>
    </dgm:pt>
    <dgm:pt modelId="{3D3B8729-CAFE-4FD3-BA21-DFFCE3DB1FF4}" type="parTrans" cxnId="{84C62472-E8A4-4191-A9DD-A3E36030AE43}">
      <dgm:prSet/>
      <dgm:spPr/>
      <dgm:t>
        <a:bodyPr/>
        <a:lstStyle/>
        <a:p>
          <a:endParaRPr lang="en-US"/>
        </a:p>
      </dgm:t>
    </dgm:pt>
    <dgm:pt modelId="{2F326202-9F94-4289-9ECB-932AAB7AA613}" type="sibTrans" cxnId="{84C62472-E8A4-4191-A9DD-A3E36030AE43}">
      <dgm:prSet/>
      <dgm:spPr/>
      <dgm:t>
        <a:bodyPr/>
        <a:lstStyle/>
        <a:p>
          <a:endParaRPr lang="en-US"/>
        </a:p>
      </dgm:t>
    </dgm:pt>
    <dgm:pt modelId="{A55B554F-009F-4F72-90B7-9D89A6DA2A5A}">
      <dgm:prSet/>
      <dgm:spPr/>
      <dgm:t>
        <a:bodyPr/>
        <a:lstStyle/>
        <a:p>
          <a:r>
            <a:rPr lang="zh-TW" b="1"/>
            <a:t>邱湘婷</a:t>
          </a:r>
          <a:r>
            <a:rPr lang="en-US" b="1"/>
            <a:t>:</a:t>
          </a:r>
          <a:r>
            <a:rPr lang="zh-TW" b="1"/>
            <a:t> 程式撰寫</a:t>
          </a:r>
          <a:r>
            <a:rPr lang="en-US" b="1"/>
            <a:t> 、</a:t>
          </a:r>
          <a:r>
            <a:rPr lang="zh-TW" b="1"/>
            <a:t>資料維護</a:t>
          </a:r>
          <a:r>
            <a:rPr lang="en-US" b="1"/>
            <a:t>、</a:t>
          </a:r>
          <a:r>
            <a:rPr lang="zh-TW" b="1"/>
            <a:t>回應問題</a:t>
          </a:r>
          <a:endParaRPr lang="en-US"/>
        </a:p>
      </dgm:t>
    </dgm:pt>
    <dgm:pt modelId="{2B63943B-7E76-4644-AC68-EED0A710687F}" type="parTrans" cxnId="{39E9127F-A8CB-4035-87D6-DB0E713822FE}">
      <dgm:prSet/>
      <dgm:spPr/>
      <dgm:t>
        <a:bodyPr/>
        <a:lstStyle/>
        <a:p>
          <a:endParaRPr lang="en-US"/>
        </a:p>
      </dgm:t>
    </dgm:pt>
    <dgm:pt modelId="{F907DBD2-C3AD-4AFD-820A-C9B65ED3567A}" type="sibTrans" cxnId="{39E9127F-A8CB-4035-87D6-DB0E713822FE}">
      <dgm:prSet/>
      <dgm:spPr/>
      <dgm:t>
        <a:bodyPr/>
        <a:lstStyle/>
        <a:p>
          <a:endParaRPr lang="en-US"/>
        </a:p>
      </dgm:t>
    </dgm:pt>
    <dgm:pt modelId="{B904B7FB-5B7F-4B02-A68B-D19B38410C92}">
      <dgm:prSet/>
      <dgm:spPr/>
      <dgm:t>
        <a:bodyPr/>
        <a:lstStyle/>
        <a:p>
          <a:r>
            <a:rPr lang="zh-TW" b="1"/>
            <a:t>謝貿丞</a:t>
          </a:r>
          <a:r>
            <a:rPr lang="en-US" b="1"/>
            <a:t>:</a:t>
          </a:r>
          <a:r>
            <a:rPr lang="zh-TW" b="1"/>
            <a:t> 資料蒐集</a:t>
          </a:r>
          <a:r>
            <a:rPr lang="en-US" b="1"/>
            <a:t>、 </a:t>
          </a:r>
          <a:r>
            <a:rPr lang="zh-TW" b="1"/>
            <a:t>資料庫建構</a:t>
          </a:r>
          <a:r>
            <a:rPr lang="en-US" b="1"/>
            <a:t>、</a:t>
          </a:r>
          <a:r>
            <a:rPr lang="zh-TW" b="1"/>
            <a:t>回應問題</a:t>
          </a:r>
          <a:endParaRPr lang="en-US"/>
        </a:p>
      </dgm:t>
    </dgm:pt>
    <dgm:pt modelId="{38B7CDA9-F294-48CE-BCD7-42ABFA947BC8}" type="parTrans" cxnId="{2AC58DF1-DB4A-4EC8-A82D-C40318ACF331}">
      <dgm:prSet/>
      <dgm:spPr/>
      <dgm:t>
        <a:bodyPr/>
        <a:lstStyle/>
        <a:p>
          <a:endParaRPr lang="en-US"/>
        </a:p>
      </dgm:t>
    </dgm:pt>
    <dgm:pt modelId="{799C6B6D-AFAA-44DF-9AE5-629AADC54938}" type="sibTrans" cxnId="{2AC58DF1-DB4A-4EC8-A82D-C40318ACF331}">
      <dgm:prSet/>
      <dgm:spPr/>
      <dgm:t>
        <a:bodyPr/>
        <a:lstStyle/>
        <a:p>
          <a:endParaRPr lang="en-US"/>
        </a:p>
      </dgm:t>
    </dgm:pt>
    <dgm:pt modelId="{62DA3154-EC96-4BC4-BE75-C3C6F4D8AFBB}">
      <dgm:prSet/>
      <dgm:spPr/>
      <dgm:t>
        <a:bodyPr/>
        <a:lstStyle/>
        <a:p>
          <a:r>
            <a:rPr lang="zh-TW" b="1"/>
            <a:t>林琬盈</a:t>
          </a:r>
          <a:r>
            <a:rPr lang="en-US" b="1"/>
            <a:t>:</a:t>
          </a:r>
          <a:r>
            <a:rPr lang="zh-TW" b="1"/>
            <a:t>地圖建構</a:t>
          </a:r>
          <a:r>
            <a:rPr lang="en-US" b="1"/>
            <a:t>、UI</a:t>
          </a:r>
          <a:r>
            <a:rPr lang="zh-TW" b="1"/>
            <a:t>設計</a:t>
          </a:r>
          <a:r>
            <a:rPr lang="en-US" b="1"/>
            <a:t>、</a:t>
          </a:r>
          <a:r>
            <a:rPr lang="zh-TW" b="1"/>
            <a:t>回應問題</a:t>
          </a:r>
          <a:endParaRPr lang="en-US"/>
        </a:p>
      </dgm:t>
    </dgm:pt>
    <dgm:pt modelId="{0D7BA8CA-F3FF-488E-8FB2-E43FB2CC8C82}" type="parTrans" cxnId="{C273EC00-00C7-4C56-8162-F566DF88F5F5}">
      <dgm:prSet/>
      <dgm:spPr/>
      <dgm:t>
        <a:bodyPr/>
        <a:lstStyle/>
        <a:p>
          <a:endParaRPr lang="en-US"/>
        </a:p>
      </dgm:t>
    </dgm:pt>
    <dgm:pt modelId="{F1978E53-3127-4A0A-BFAB-E273EDE22F2B}" type="sibTrans" cxnId="{C273EC00-00C7-4C56-8162-F566DF88F5F5}">
      <dgm:prSet/>
      <dgm:spPr/>
      <dgm:t>
        <a:bodyPr/>
        <a:lstStyle/>
        <a:p>
          <a:endParaRPr lang="en-US"/>
        </a:p>
      </dgm:t>
    </dgm:pt>
    <dgm:pt modelId="{4448DD67-C238-4E55-BCC3-D40942B4AE0B}">
      <dgm:prSet/>
      <dgm:spPr/>
      <dgm:t>
        <a:bodyPr/>
        <a:lstStyle/>
        <a:p>
          <a:r>
            <a:rPr lang="zh-TW" b="1"/>
            <a:t>謝貿丞</a:t>
          </a:r>
          <a:r>
            <a:rPr lang="en-US" b="1"/>
            <a:t>:</a:t>
          </a:r>
          <a:r>
            <a:rPr lang="zh-TW" b="1"/>
            <a:t> </a:t>
          </a:r>
          <a:r>
            <a:rPr lang="en-US" altLang="zh-TW" b="1"/>
            <a:t>PPT</a:t>
          </a:r>
          <a:r>
            <a:rPr lang="zh-TW" altLang="en-US" b="1"/>
            <a:t>製作</a:t>
          </a:r>
          <a:r>
            <a:rPr lang="en-US" b="1"/>
            <a:t>、</a:t>
          </a:r>
          <a:r>
            <a:rPr lang="zh-TW" altLang="en-US" b="1"/>
            <a:t>系統架構圖</a:t>
          </a:r>
          <a:endParaRPr lang="en-US" dirty="0"/>
        </a:p>
      </dgm:t>
    </dgm:pt>
    <dgm:pt modelId="{9A5979C1-507E-42ED-962D-BA1775949A6D}" type="par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55A9CE6B-3A37-4836-BE24-70241102A621}" type="sib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9C12DD89-3E4B-4510-B7A2-D86F65F2BC0D}">
      <dgm:prSet/>
      <dgm:spPr/>
      <dgm:t>
        <a:bodyPr/>
        <a:lstStyle/>
        <a:p>
          <a:r>
            <a:rPr lang="zh-TW" b="1" dirty="0"/>
            <a:t>林琬盈</a:t>
          </a:r>
          <a:r>
            <a:rPr lang="en-US" b="1" dirty="0"/>
            <a:t>:</a:t>
          </a:r>
          <a:r>
            <a:rPr lang="zh-TW" altLang="en-US" b="1" dirty="0"/>
            <a:t>功能說明表、使用者案例圖</a:t>
          </a:r>
          <a:endParaRPr lang="en-US" dirty="0"/>
        </a:p>
      </dgm:t>
    </dgm:pt>
    <dgm:pt modelId="{BB2F8B9C-8C95-42B1-BA89-13EF441507FC}" type="par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AC44268D-824A-4436-8F9C-726199209BB2}" type="sib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DC44CA13-75B1-4C26-BEAE-248D240D1217}" type="pres">
      <dgm:prSet presAssocID="{5D98B120-0834-4871-B5AD-3792F8F00B3D}" presName="linear" presStyleCnt="0">
        <dgm:presLayoutVars>
          <dgm:dir/>
          <dgm:animLvl val="lvl"/>
          <dgm:resizeHandles val="exact"/>
        </dgm:presLayoutVars>
      </dgm:prSet>
      <dgm:spPr/>
    </dgm:pt>
    <dgm:pt modelId="{75560008-5ECC-4824-B682-3D7A56D60D4C}" type="pres">
      <dgm:prSet presAssocID="{566A40D1-2F8E-4074-8F7F-54DBC1921198}" presName="parentLin" presStyleCnt="0"/>
      <dgm:spPr/>
    </dgm:pt>
    <dgm:pt modelId="{D6DC20FF-E6B1-4A35-BA31-72724B626D02}" type="pres">
      <dgm:prSet presAssocID="{566A40D1-2F8E-4074-8F7F-54DBC1921198}" presName="parentLeftMargin" presStyleLbl="node1" presStyleIdx="0" presStyleCnt="2"/>
      <dgm:spPr/>
    </dgm:pt>
    <dgm:pt modelId="{934F49F8-07CD-401F-8E3E-BFC2C001D1AA}" type="pres">
      <dgm:prSet presAssocID="{566A40D1-2F8E-4074-8F7F-54DBC192119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02AA88-0EF5-41AC-BAB5-81AA3D636FBA}" type="pres">
      <dgm:prSet presAssocID="{566A40D1-2F8E-4074-8F7F-54DBC1921198}" presName="negativeSpace" presStyleCnt="0"/>
      <dgm:spPr/>
    </dgm:pt>
    <dgm:pt modelId="{ADCD8D0E-0B94-4C17-9D0D-E68F87106CA6}" type="pres">
      <dgm:prSet presAssocID="{566A40D1-2F8E-4074-8F7F-54DBC1921198}" presName="childText" presStyleLbl="conFgAcc1" presStyleIdx="0" presStyleCnt="2">
        <dgm:presLayoutVars>
          <dgm:bulletEnabled val="1"/>
        </dgm:presLayoutVars>
      </dgm:prSet>
      <dgm:spPr/>
    </dgm:pt>
    <dgm:pt modelId="{1B9B1B3C-0A23-4960-8B10-BCE7CECA3F08}" type="pres">
      <dgm:prSet presAssocID="{40F4EBD4-D43E-44FC-8CD2-C3D5D62A1E61}" presName="spaceBetweenRectangles" presStyleCnt="0"/>
      <dgm:spPr/>
    </dgm:pt>
    <dgm:pt modelId="{63D20212-7BD7-48A0-80E2-9792EC4D28A4}" type="pres">
      <dgm:prSet presAssocID="{50371CB9-2674-4A5C-AC27-34B7B0FD7E55}" presName="parentLin" presStyleCnt="0"/>
      <dgm:spPr/>
    </dgm:pt>
    <dgm:pt modelId="{F29C89E6-840F-4C36-AD35-8A424DF50EAD}" type="pres">
      <dgm:prSet presAssocID="{50371CB9-2674-4A5C-AC27-34B7B0FD7E55}" presName="parentLeftMargin" presStyleLbl="node1" presStyleIdx="0" presStyleCnt="2"/>
      <dgm:spPr/>
    </dgm:pt>
    <dgm:pt modelId="{FBDDFA16-7E8E-4B31-9D8D-82BE29D11E5C}" type="pres">
      <dgm:prSet presAssocID="{50371CB9-2674-4A5C-AC27-34B7B0FD7E5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A9499A3-7F61-43C7-9760-3FFE7B065DC4}" type="pres">
      <dgm:prSet presAssocID="{50371CB9-2674-4A5C-AC27-34B7B0FD7E55}" presName="negativeSpace" presStyleCnt="0"/>
      <dgm:spPr/>
    </dgm:pt>
    <dgm:pt modelId="{3DAFCA63-4486-4462-9DD7-C3D7509A912C}" type="pres">
      <dgm:prSet presAssocID="{50371CB9-2674-4A5C-AC27-34B7B0FD7E55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273EC00-00C7-4C56-8162-F566DF88F5F5}" srcId="{50371CB9-2674-4A5C-AC27-34B7B0FD7E55}" destId="{62DA3154-EC96-4BC4-BE75-C3C6F4D8AFBB}" srcOrd="2" destOrd="0" parTransId="{0D7BA8CA-F3FF-488E-8FB2-E43FB2CC8C82}" sibTransId="{F1978E53-3127-4A0A-BFAB-E273EDE22F2B}"/>
    <dgm:cxn modelId="{7B3E4715-6D12-4262-BE0D-4E36BE1F781E}" srcId="{566A40D1-2F8E-4074-8F7F-54DBC1921198}" destId="{9C12DD89-3E4B-4510-B7A2-D86F65F2BC0D}" srcOrd="2" destOrd="0" parTransId="{BB2F8B9C-8C95-42B1-BA89-13EF441507FC}" sibTransId="{AC44268D-824A-4436-8F9C-726199209BB2}"/>
    <dgm:cxn modelId="{8B15B91D-2322-430B-8E4B-F820959C4F97}" type="presOf" srcId="{62DA3154-EC96-4BC4-BE75-C3C6F4D8AFBB}" destId="{3DAFCA63-4486-4462-9DD7-C3D7509A912C}" srcOrd="0" destOrd="2" presId="urn:microsoft.com/office/officeart/2005/8/layout/list1"/>
    <dgm:cxn modelId="{37A6EB40-B60F-4EE1-99DA-8123B946C5F1}" type="presOf" srcId="{75E5601F-B359-4A5C-8233-74F12C52A9A5}" destId="{ADCD8D0E-0B94-4C17-9D0D-E68F87106CA6}" srcOrd="0" destOrd="0" presId="urn:microsoft.com/office/officeart/2005/8/layout/list1"/>
    <dgm:cxn modelId="{5D412270-A11E-4C18-B5E2-7E73F2DFD3BF}" type="presOf" srcId="{566A40D1-2F8E-4074-8F7F-54DBC1921198}" destId="{934F49F8-07CD-401F-8E3E-BFC2C001D1AA}" srcOrd="1" destOrd="0" presId="urn:microsoft.com/office/officeart/2005/8/layout/list1"/>
    <dgm:cxn modelId="{F133B050-4AE1-4D96-A6A6-BC1E0A582C78}" srcId="{566A40D1-2F8E-4074-8F7F-54DBC1921198}" destId="{4448DD67-C238-4E55-BCC3-D40942B4AE0B}" srcOrd="1" destOrd="0" parTransId="{9A5979C1-507E-42ED-962D-BA1775949A6D}" sibTransId="{55A9CE6B-3A37-4836-BE24-70241102A621}"/>
    <dgm:cxn modelId="{8610AB51-EF72-46F0-8873-065B84F465E0}" type="presOf" srcId="{5D98B120-0834-4871-B5AD-3792F8F00B3D}" destId="{DC44CA13-75B1-4C26-BEAE-248D240D1217}" srcOrd="0" destOrd="0" presId="urn:microsoft.com/office/officeart/2005/8/layout/list1"/>
    <dgm:cxn modelId="{84C62472-E8A4-4191-A9DD-A3E36030AE43}" srcId="{5D98B120-0834-4871-B5AD-3792F8F00B3D}" destId="{50371CB9-2674-4A5C-AC27-34B7B0FD7E55}" srcOrd="1" destOrd="0" parTransId="{3D3B8729-CAFE-4FD3-BA21-DFFCE3DB1FF4}" sibTransId="{2F326202-9F94-4289-9ECB-932AAB7AA613}"/>
    <dgm:cxn modelId="{B9B4ED5A-101E-4257-BADC-6CF6033DCFD6}" srcId="{566A40D1-2F8E-4074-8F7F-54DBC1921198}" destId="{75E5601F-B359-4A5C-8233-74F12C52A9A5}" srcOrd="0" destOrd="0" parTransId="{C7E046A4-25A6-4072-AF10-3C939E8BACE9}" sibTransId="{8F68E896-65AD-4FE7-ABA4-72570D0E92E9}"/>
    <dgm:cxn modelId="{39E9127F-A8CB-4035-87D6-DB0E713822FE}" srcId="{50371CB9-2674-4A5C-AC27-34B7B0FD7E55}" destId="{A55B554F-009F-4F72-90B7-9D89A6DA2A5A}" srcOrd="0" destOrd="0" parTransId="{2B63943B-7E76-4644-AC68-EED0A710687F}" sibTransId="{F907DBD2-C3AD-4AFD-820A-C9B65ED3567A}"/>
    <dgm:cxn modelId="{06BC858C-29B4-4E6C-ADA0-9512241970D7}" type="presOf" srcId="{566A40D1-2F8E-4074-8F7F-54DBC1921198}" destId="{D6DC20FF-E6B1-4A35-BA31-72724B626D02}" srcOrd="0" destOrd="0" presId="urn:microsoft.com/office/officeart/2005/8/layout/list1"/>
    <dgm:cxn modelId="{976DD29C-5BD3-4263-A77D-BE95817FA99D}" type="presOf" srcId="{50371CB9-2674-4A5C-AC27-34B7B0FD7E55}" destId="{F29C89E6-840F-4C36-AD35-8A424DF50EAD}" srcOrd="0" destOrd="0" presId="urn:microsoft.com/office/officeart/2005/8/layout/list1"/>
    <dgm:cxn modelId="{7593CBA0-9DD4-4021-8075-337508CFD407}" type="presOf" srcId="{A55B554F-009F-4F72-90B7-9D89A6DA2A5A}" destId="{3DAFCA63-4486-4462-9DD7-C3D7509A912C}" srcOrd="0" destOrd="0" presId="urn:microsoft.com/office/officeart/2005/8/layout/list1"/>
    <dgm:cxn modelId="{E06582AC-6B71-4E89-9D1C-077A9AC6FE2D}" type="presOf" srcId="{9C12DD89-3E4B-4510-B7A2-D86F65F2BC0D}" destId="{ADCD8D0E-0B94-4C17-9D0D-E68F87106CA6}" srcOrd="0" destOrd="2" presId="urn:microsoft.com/office/officeart/2005/8/layout/list1"/>
    <dgm:cxn modelId="{4FC82ACD-B48C-4691-ABE6-12FB888D21F3}" type="presOf" srcId="{4448DD67-C238-4E55-BCC3-D40942B4AE0B}" destId="{ADCD8D0E-0B94-4C17-9D0D-E68F87106CA6}" srcOrd="0" destOrd="1" presId="urn:microsoft.com/office/officeart/2005/8/layout/list1"/>
    <dgm:cxn modelId="{6F709DD3-BCB2-40D7-A755-5719824480EF}" type="presOf" srcId="{B904B7FB-5B7F-4B02-A68B-D19B38410C92}" destId="{3DAFCA63-4486-4462-9DD7-C3D7509A912C}" srcOrd="0" destOrd="1" presId="urn:microsoft.com/office/officeart/2005/8/layout/list1"/>
    <dgm:cxn modelId="{E52C68D4-739F-41C6-A81B-5114948D4F27}" type="presOf" srcId="{50371CB9-2674-4A5C-AC27-34B7B0FD7E55}" destId="{FBDDFA16-7E8E-4B31-9D8D-82BE29D11E5C}" srcOrd="1" destOrd="0" presId="urn:microsoft.com/office/officeart/2005/8/layout/list1"/>
    <dgm:cxn modelId="{B6B374ED-71AA-4991-AA35-DDE7F92B9A70}" srcId="{5D98B120-0834-4871-B5AD-3792F8F00B3D}" destId="{566A40D1-2F8E-4074-8F7F-54DBC1921198}" srcOrd="0" destOrd="0" parTransId="{B412A3E6-71CA-4556-AB8A-3D4206984214}" sibTransId="{40F4EBD4-D43E-44FC-8CD2-C3D5D62A1E61}"/>
    <dgm:cxn modelId="{2AC58DF1-DB4A-4EC8-A82D-C40318ACF331}" srcId="{50371CB9-2674-4A5C-AC27-34B7B0FD7E55}" destId="{B904B7FB-5B7F-4B02-A68B-D19B38410C92}" srcOrd="1" destOrd="0" parTransId="{38B7CDA9-F294-48CE-BCD7-42ABFA947BC8}" sibTransId="{799C6B6D-AFAA-44DF-9AE5-629AADC54938}"/>
    <dgm:cxn modelId="{DD49800F-36A5-45B2-9C93-90A416212654}" type="presParOf" srcId="{DC44CA13-75B1-4C26-BEAE-248D240D1217}" destId="{75560008-5ECC-4824-B682-3D7A56D60D4C}" srcOrd="0" destOrd="0" presId="urn:microsoft.com/office/officeart/2005/8/layout/list1"/>
    <dgm:cxn modelId="{07577B1E-D390-4D0C-9B18-18B8CA3F8ADF}" type="presParOf" srcId="{75560008-5ECC-4824-B682-3D7A56D60D4C}" destId="{D6DC20FF-E6B1-4A35-BA31-72724B626D02}" srcOrd="0" destOrd="0" presId="urn:microsoft.com/office/officeart/2005/8/layout/list1"/>
    <dgm:cxn modelId="{B7CFB7AD-2F52-4492-97BA-58B41346AF69}" type="presParOf" srcId="{75560008-5ECC-4824-B682-3D7A56D60D4C}" destId="{934F49F8-07CD-401F-8E3E-BFC2C001D1AA}" srcOrd="1" destOrd="0" presId="urn:microsoft.com/office/officeart/2005/8/layout/list1"/>
    <dgm:cxn modelId="{049281C7-AC58-4DDA-9E80-1A9FCEC806CA}" type="presParOf" srcId="{DC44CA13-75B1-4C26-BEAE-248D240D1217}" destId="{5802AA88-0EF5-41AC-BAB5-81AA3D636FBA}" srcOrd="1" destOrd="0" presId="urn:microsoft.com/office/officeart/2005/8/layout/list1"/>
    <dgm:cxn modelId="{AF20B884-BD35-4B2F-AD9C-7052F52118EA}" type="presParOf" srcId="{DC44CA13-75B1-4C26-BEAE-248D240D1217}" destId="{ADCD8D0E-0B94-4C17-9D0D-E68F87106CA6}" srcOrd="2" destOrd="0" presId="urn:microsoft.com/office/officeart/2005/8/layout/list1"/>
    <dgm:cxn modelId="{7231666D-EA14-43B0-AC26-6D74833BB68A}" type="presParOf" srcId="{DC44CA13-75B1-4C26-BEAE-248D240D1217}" destId="{1B9B1B3C-0A23-4960-8B10-BCE7CECA3F08}" srcOrd="3" destOrd="0" presId="urn:microsoft.com/office/officeart/2005/8/layout/list1"/>
    <dgm:cxn modelId="{D8B57FAF-03A2-484F-9252-EF6FA0CAA396}" type="presParOf" srcId="{DC44CA13-75B1-4C26-BEAE-248D240D1217}" destId="{63D20212-7BD7-48A0-80E2-9792EC4D28A4}" srcOrd="4" destOrd="0" presId="urn:microsoft.com/office/officeart/2005/8/layout/list1"/>
    <dgm:cxn modelId="{61322816-68F2-4242-A1DC-5A60A4C6CA78}" type="presParOf" srcId="{63D20212-7BD7-48A0-80E2-9792EC4D28A4}" destId="{F29C89E6-840F-4C36-AD35-8A424DF50EAD}" srcOrd="0" destOrd="0" presId="urn:microsoft.com/office/officeart/2005/8/layout/list1"/>
    <dgm:cxn modelId="{B044691C-E7E3-4CC9-8D79-C7C21905BA17}" type="presParOf" srcId="{63D20212-7BD7-48A0-80E2-9792EC4D28A4}" destId="{FBDDFA16-7E8E-4B31-9D8D-82BE29D11E5C}" srcOrd="1" destOrd="0" presId="urn:microsoft.com/office/officeart/2005/8/layout/list1"/>
    <dgm:cxn modelId="{EB3E2B53-A05C-4E9F-9E02-5C0CEF023070}" type="presParOf" srcId="{DC44CA13-75B1-4C26-BEAE-248D240D1217}" destId="{5A9499A3-7F61-43C7-9760-3FFE7B065DC4}" srcOrd="5" destOrd="0" presId="urn:microsoft.com/office/officeart/2005/8/layout/list1"/>
    <dgm:cxn modelId="{1A658AD9-8D55-40DF-AEF0-735B22617272}" type="presParOf" srcId="{DC44CA13-75B1-4C26-BEAE-248D240D1217}" destId="{3DAFCA63-4486-4462-9DD7-C3D7509A912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D8D0E-0B94-4C17-9D0D-E68F87106CA6}">
      <dsp:nvSpPr>
        <dsp:cNvPr id="0" name=""/>
        <dsp:cNvSpPr/>
      </dsp:nvSpPr>
      <dsp:spPr>
        <a:xfrm>
          <a:off x="0" y="351390"/>
          <a:ext cx="6628804" cy="207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458216" rIns="514469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邱湘婷</a:t>
          </a:r>
          <a:r>
            <a:rPr lang="en-US" sz="2200" b="1" kern="1200"/>
            <a:t>:</a:t>
          </a:r>
          <a:r>
            <a:rPr lang="zh-TW" sz="2200" b="1" kern="1200"/>
            <a:t> </a:t>
          </a:r>
          <a:r>
            <a:rPr lang="zh-TW" altLang="en-US" sz="2200" b="1" kern="1200"/>
            <a:t>構想、功能架構圖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謝貿丞</a:t>
          </a:r>
          <a:r>
            <a:rPr lang="en-US" sz="2200" b="1" kern="1200"/>
            <a:t>:</a:t>
          </a:r>
          <a:r>
            <a:rPr lang="zh-TW" sz="2200" b="1" kern="1200"/>
            <a:t> </a:t>
          </a:r>
          <a:r>
            <a:rPr lang="en-US" altLang="zh-TW" sz="2200" b="1" kern="1200"/>
            <a:t>PPT</a:t>
          </a:r>
          <a:r>
            <a:rPr lang="zh-TW" altLang="en-US" sz="2200" b="1" kern="1200"/>
            <a:t>製作</a:t>
          </a:r>
          <a:r>
            <a:rPr lang="en-US" sz="2200" b="1" kern="1200"/>
            <a:t>、</a:t>
          </a:r>
          <a:r>
            <a:rPr lang="zh-TW" altLang="en-US" sz="2200" b="1" kern="1200"/>
            <a:t>系統架構圖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 dirty="0"/>
            <a:t>林琬盈</a:t>
          </a:r>
          <a:r>
            <a:rPr lang="en-US" sz="2200" b="1" kern="1200" dirty="0"/>
            <a:t>:</a:t>
          </a:r>
          <a:r>
            <a:rPr lang="zh-TW" altLang="en-US" sz="2200" b="1" kern="1200" dirty="0"/>
            <a:t>功能說明表、使用者案例圖</a:t>
          </a:r>
          <a:endParaRPr lang="en-US" sz="2200" kern="1200" dirty="0"/>
        </a:p>
      </dsp:txBody>
      <dsp:txXfrm>
        <a:off x="0" y="351390"/>
        <a:ext cx="6628804" cy="2079000"/>
      </dsp:txXfrm>
    </dsp:sp>
    <dsp:sp modelId="{934F49F8-07CD-401F-8E3E-BFC2C001D1AA}">
      <dsp:nvSpPr>
        <dsp:cNvPr id="0" name=""/>
        <dsp:cNvSpPr/>
      </dsp:nvSpPr>
      <dsp:spPr>
        <a:xfrm>
          <a:off x="331440" y="26670"/>
          <a:ext cx="4640162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200" kern="1200" dirty="0"/>
            <a:t>文件</a:t>
          </a:r>
          <a:endParaRPr lang="en-US" sz="2200" kern="1200" dirty="0"/>
        </a:p>
      </dsp:txBody>
      <dsp:txXfrm>
        <a:off x="363143" y="58373"/>
        <a:ext cx="4576756" cy="586034"/>
      </dsp:txXfrm>
    </dsp:sp>
    <dsp:sp modelId="{3DAFCA63-4486-4462-9DD7-C3D7509A912C}">
      <dsp:nvSpPr>
        <dsp:cNvPr id="0" name=""/>
        <dsp:cNvSpPr/>
      </dsp:nvSpPr>
      <dsp:spPr>
        <a:xfrm>
          <a:off x="0" y="2873910"/>
          <a:ext cx="6628804" cy="207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458216" rIns="514469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邱湘婷</a:t>
          </a:r>
          <a:r>
            <a:rPr lang="en-US" sz="2200" b="1" kern="1200"/>
            <a:t>:</a:t>
          </a:r>
          <a:r>
            <a:rPr lang="zh-TW" sz="2200" b="1" kern="1200"/>
            <a:t> 程式撰寫</a:t>
          </a:r>
          <a:r>
            <a:rPr lang="en-US" sz="2200" b="1" kern="1200"/>
            <a:t> 、</a:t>
          </a:r>
          <a:r>
            <a:rPr lang="zh-TW" sz="2200" b="1" kern="1200"/>
            <a:t>資料維護</a:t>
          </a:r>
          <a:r>
            <a:rPr lang="en-US" sz="2200" b="1" kern="1200"/>
            <a:t>、</a:t>
          </a:r>
          <a:r>
            <a:rPr lang="zh-TW" sz="2200" b="1" kern="1200"/>
            <a:t>回應問題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謝貿丞</a:t>
          </a:r>
          <a:r>
            <a:rPr lang="en-US" sz="2200" b="1" kern="1200"/>
            <a:t>:</a:t>
          </a:r>
          <a:r>
            <a:rPr lang="zh-TW" sz="2200" b="1" kern="1200"/>
            <a:t> 資料蒐集</a:t>
          </a:r>
          <a:r>
            <a:rPr lang="en-US" sz="2200" b="1" kern="1200"/>
            <a:t>、 </a:t>
          </a:r>
          <a:r>
            <a:rPr lang="zh-TW" sz="2200" b="1" kern="1200"/>
            <a:t>資料庫建構</a:t>
          </a:r>
          <a:r>
            <a:rPr lang="en-US" sz="2200" b="1" kern="1200"/>
            <a:t>、</a:t>
          </a:r>
          <a:r>
            <a:rPr lang="zh-TW" sz="2200" b="1" kern="1200"/>
            <a:t>回應問題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林琬盈</a:t>
          </a:r>
          <a:r>
            <a:rPr lang="en-US" sz="2200" b="1" kern="1200"/>
            <a:t>:</a:t>
          </a:r>
          <a:r>
            <a:rPr lang="zh-TW" sz="2200" b="1" kern="1200"/>
            <a:t>地圖建構</a:t>
          </a:r>
          <a:r>
            <a:rPr lang="en-US" sz="2200" b="1" kern="1200"/>
            <a:t>、UI</a:t>
          </a:r>
          <a:r>
            <a:rPr lang="zh-TW" sz="2200" b="1" kern="1200"/>
            <a:t>設計</a:t>
          </a:r>
          <a:r>
            <a:rPr lang="en-US" sz="2200" b="1" kern="1200"/>
            <a:t>、</a:t>
          </a:r>
          <a:r>
            <a:rPr lang="zh-TW" sz="2200" b="1" kern="1200"/>
            <a:t>回應問題</a:t>
          </a:r>
          <a:endParaRPr lang="en-US" sz="2200" kern="1200"/>
        </a:p>
      </dsp:txBody>
      <dsp:txXfrm>
        <a:off x="0" y="2873910"/>
        <a:ext cx="6628804" cy="2079000"/>
      </dsp:txXfrm>
    </dsp:sp>
    <dsp:sp modelId="{FBDDFA16-7E8E-4B31-9D8D-82BE29D11E5C}">
      <dsp:nvSpPr>
        <dsp:cNvPr id="0" name=""/>
        <dsp:cNvSpPr/>
      </dsp:nvSpPr>
      <dsp:spPr>
        <a:xfrm>
          <a:off x="331440" y="2549190"/>
          <a:ext cx="4640162" cy="649440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200" kern="1200" dirty="0"/>
            <a:t>實作</a:t>
          </a:r>
          <a:endParaRPr lang="en-US" sz="2200" kern="1200" dirty="0"/>
        </a:p>
      </dsp:txBody>
      <dsp:txXfrm>
        <a:off x="363143" y="2580893"/>
        <a:ext cx="4576756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20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14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3880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90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497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291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39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13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70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9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82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241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7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9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13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32F9791-9763-48A1-958B-53205073B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7408429" cy="284967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altLang="zh-TW" sz="6000">
                <a:solidFill>
                  <a:srgbClr val="FFFFFF"/>
                </a:solidFill>
              </a:rPr>
              <a:t>iFollow-</a:t>
            </a:r>
            <a:r>
              <a:rPr lang="zh-TW" altLang="en-US" sz="6000">
                <a:solidFill>
                  <a:srgbClr val="FFFFFF"/>
                </a:solidFill>
              </a:rPr>
              <a:t>校園導航</a:t>
            </a:r>
            <a:r>
              <a:rPr lang="en-US" altLang="zh-TW" sz="6000">
                <a:solidFill>
                  <a:srgbClr val="FFFFFF"/>
                </a:solidFill>
              </a:rPr>
              <a:t>APP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462DBB-3C37-414A-A40F-4C4C9990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4359946"/>
            <a:ext cx="6112077" cy="1186108"/>
          </a:xfrm>
        </p:spPr>
        <p:txBody>
          <a:bodyPr vert="horz" lIns="91440" tIns="45720" rIns="91440" bIns="45720" rtlCol="0">
            <a:noAutofit/>
          </a:bodyPr>
          <a:lstStyle/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組別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第十組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組員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謝貿丞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邱湘婷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林琬盈</a:t>
            </a:r>
            <a:endParaRPr lang="zh-TW" altLang="en-US" b="1" dirty="0">
              <a:solidFill>
                <a:srgbClr val="FFFFFF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24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系統架構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B047A15-0510-4A13-8D6B-7219263BA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193" t="19427" r="37905" b="18732"/>
          <a:stretch/>
        </p:blipFill>
        <p:spPr>
          <a:xfrm>
            <a:off x="828215" y="1182700"/>
            <a:ext cx="7456474" cy="499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2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類別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3" name="圖片 22" descr="一張含有 螢幕擷取畫面 的圖片&#10;&#10;自動產生的描述">
            <a:extLst>
              <a:ext uri="{FF2B5EF4-FFF2-40B4-BE49-F238E27FC236}">
                <a16:creationId xmlns:a16="http://schemas.microsoft.com/office/drawing/2014/main" id="{6D73390F-77FC-4563-83FD-0C3C046A8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228" y="644797"/>
            <a:ext cx="5205239" cy="589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71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Device and tools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59232B1-DD4F-4B3A-86B8-A05636DC6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sz="2400" b="1" dirty="0"/>
              <a:t>程式開發軟體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Studio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程式語言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Java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資料庫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MySQL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測試用裝置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8</a:t>
            </a:r>
            <a:r>
              <a:rPr lang="zh-TW" altLang="en-US" sz="2400" b="1" dirty="0"/>
              <a:t> 手機</a:t>
            </a:r>
            <a:endParaRPr lang="en-US" altLang="zh-TW" sz="24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1977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458" y="609600"/>
            <a:ext cx="8581544" cy="1320800"/>
          </a:xfrm>
        </p:spPr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Human resource</a:t>
            </a:r>
            <a:endParaRPr lang="zh-TW" altLang="en-US" dirty="0"/>
          </a:p>
        </p:txBody>
      </p:sp>
      <p:graphicFrame>
        <p:nvGraphicFramePr>
          <p:cNvPr id="37" name="內容版面配置區 2">
            <a:extLst>
              <a:ext uri="{FF2B5EF4-FFF2-40B4-BE49-F238E27FC236}">
                <a16:creationId xmlns:a16="http://schemas.microsoft.com/office/drawing/2014/main" id="{EDAD54D7-CE0F-472A-9639-F5EF0B336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4221555"/>
              </p:ext>
            </p:extLst>
          </p:nvPr>
        </p:nvGraphicFramePr>
        <p:xfrm>
          <a:off x="1383241" y="1423957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5692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－文件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2E01D2BF-56A7-4D3C-ACF9-E65A270D72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438142"/>
              </p:ext>
            </p:extLst>
          </p:nvPr>
        </p:nvGraphicFramePr>
        <p:xfrm>
          <a:off x="677334" y="2378673"/>
          <a:ext cx="9331370" cy="2558407"/>
        </p:xfrm>
        <a:graphic>
          <a:graphicData uri="http://schemas.openxmlformats.org/drawingml/2006/table">
            <a:tbl>
              <a:tblPr/>
              <a:tblGrid>
                <a:gridCol w="1049425">
                  <a:extLst>
                    <a:ext uri="{9D8B030D-6E8A-4147-A177-3AD203B41FA5}">
                      <a16:colId xmlns:a16="http://schemas.microsoft.com/office/drawing/2014/main" val="533715528"/>
                    </a:ext>
                  </a:extLst>
                </a:gridCol>
                <a:gridCol w="822522">
                  <a:extLst>
                    <a:ext uri="{9D8B030D-6E8A-4147-A177-3AD203B41FA5}">
                      <a16:colId xmlns:a16="http://schemas.microsoft.com/office/drawing/2014/main" val="1250457016"/>
                    </a:ext>
                  </a:extLst>
                </a:gridCol>
                <a:gridCol w="893429">
                  <a:extLst>
                    <a:ext uri="{9D8B030D-6E8A-4147-A177-3AD203B41FA5}">
                      <a16:colId xmlns:a16="http://schemas.microsoft.com/office/drawing/2014/main" val="3893844991"/>
                    </a:ext>
                  </a:extLst>
                </a:gridCol>
                <a:gridCol w="893429">
                  <a:extLst>
                    <a:ext uri="{9D8B030D-6E8A-4147-A177-3AD203B41FA5}">
                      <a16:colId xmlns:a16="http://schemas.microsoft.com/office/drawing/2014/main" val="1557004508"/>
                    </a:ext>
                  </a:extLst>
                </a:gridCol>
                <a:gridCol w="893429">
                  <a:extLst>
                    <a:ext uri="{9D8B030D-6E8A-4147-A177-3AD203B41FA5}">
                      <a16:colId xmlns:a16="http://schemas.microsoft.com/office/drawing/2014/main" val="611937552"/>
                    </a:ext>
                  </a:extLst>
                </a:gridCol>
                <a:gridCol w="893429">
                  <a:extLst>
                    <a:ext uri="{9D8B030D-6E8A-4147-A177-3AD203B41FA5}">
                      <a16:colId xmlns:a16="http://schemas.microsoft.com/office/drawing/2014/main" val="1418566137"/>
                    </a:ext>
                  </a:extLst>
                </a:gridCol>
                <a:gridCol w="950155">
                  <a:extLst>
                    <a:ext uri="{9D8B030D-6E8A-4147-A177-3AD203B41FA5}">
                      <a16:colId xmlns:a16="http://schemas.microsoft.com/office/drawing/2014/main" val="3285973982"/>
                    </a:ext>
                  </a:extLst>
                </a:gridCol>
                <a:gridCol w="1035243">
                  <a:extLst>
                    <a:ext uri="{9D8B030D-6E8A-4147-A177-3AD203B41FA5}">
                      <a16:colId xmlns:a16="http://schemas.microsoft.com/office/drawing/2014/main" val="1881938036"/>
                    </a:ext>
                  </a:extLst>
                </a:gridCol>
                <a:gridCol w="1006880">
                  <a:extLst>
                    <a:ext uri="{9D8B030D-6E8A-4147-A177-3AD203B41FA5}">
                      <a16:colId xmlns:a16="http://schemas.microsoft.com/office/drawing/2014/main" val="3180949265"/>
                    </a:ext>
                  </a:extLst>
                </a:gridCol>
                <a:gridCol w="893429">
                  <a:extLst>
                    <a:ext uri="{9D8B030D-6E8A-4147-A177-3AD203B41FA5}">
                      <a16:colId xmlns:a16="http://schemas.microsoft.com/office/drawing/2014/main" val="1574078732"/>
                    </a:ext>
                  </a:extLst>
                </a:gridCol>
              </a:tblGrid>
              <a:tr h="55873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人員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9/12~9/18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9/19~9/25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9/26~10/2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10/3~10/9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10/10~10/16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10/17~10/23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10/24~10/30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10/31~11/6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477301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構想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邱湘婷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973517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PTT</a:t>
                      </a:r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製作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謝貿丞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985262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功能說明表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4797305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功能架構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邱湘婷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1298218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使用者案例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784303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系統架構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謝貿丞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786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4987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－實作</a:t>
            </a:r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6F7117DE-B9F4-49BD-8041-0D3C927332F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87882" y="2272298"/>
          <a:ext cx="9114204" cy="2313403"/>
        </p:xfrm>
        <a:graphic>
          <a:graphicData uri="http://schemas.openxmlformats.org/drawingml/2006/table">
            <a:tbl>
              <a:tblPr/>
              <a:tblGrid>
                <a:gridCol w="629575">
                  <a:extLst>
                    <a:ext uri="{9D8B030D-6E8A-4147-A177-3AD203B41FA5}">
                      <a16:colId xmlns:a16="http://schemas.microsoft.com/office/drawing/2014/main" val="338350436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21600173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1373616109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2354156895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3848992099"/>
                    </a:ext>
                  </a:extLst>
                </a:gridCol>
                <a:gridCol w="666179">
                  <a:extLst>
                    <a:ext uri="{9D8B030D-6E8A-4147-A177-3AD203B41FA5}">
                      <a16:colId xmlns:a16="http://schemas.microsoft.com/office/drawing/2014/main" val="364418191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16924705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7607277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71330567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275163808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90122460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89617539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3119283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941197179"/>
                    </a:ext>
                  </a:extLst>
                </a:gridCol>
              </a:tblGrid>
              <a:tr h="3233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12/3~12/9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12/10~12/16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12/17~12/23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12/24~12/30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12/31~1/6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1/7~1/13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1/8~1/20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1/21~1/27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1/28~2/3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2/4~2/10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2/11~2/17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2/18~2/24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2/25~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878646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資料蒐集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84955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地圖建構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000582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UI</a:t>
                      </a:r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設計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354539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程式撰寫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77150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程式測試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91247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資料維護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19722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回應問題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18593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軟體更新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7421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8289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dirty="0"/>
              <a:t>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85E53-CD99-4F84-8BF7-9F6CBC931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zh-TW" altLang="zh-TW" sz="2000" dirty="0">
                <a:solidFill>
                  <a:schemeClr val="bg1"/>
                </a:solidFill>
              </a:rPr>
              <a:t>對於某些人來說認路是一件緩慢而痛苦的學習過程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r>
              <a:rPr lang="zh-TW" altLang="zh-TW" sz="2000" dirty="0">
                <a:solidFill>
                  <a:schemeClr val="bg1"/>
                </a:solidFill>
              </a:rPr>
              <a:t>現今忙碌的社會，</a:t>
            </a:r>
            <a:r>
              <a:rPr lang="zh-TW" altLang="en-US" sz="2000" dirty="0">
                <a:solidFill>
                  <a:schemeClr val="bg1"/>
                </a:solidFill>
              </a:rPr>
              <a:t>時間寶貴，</a:t>
            </a:r>
            <a:r>
              <a:rPr lang="zh-TW" altLang="zh-TW" sz="2000" dirty="0">
                <a:solidFill>
                  <a:schemeClr val="bg1"/>
                </a:solidFill>
              </a:rPr>
              <a:t>找路</a:t>
            </a:r>
            <a:r>
              <a:rPr lang="zh-TW" altLang="en-US" sz="2000" dirty="0">
                <a:solidFill>
                  <a:schemeClr val="bg1"/>
                </a:solidFill>
              </a:rPr>
              <a:t>所耗</a:t>
            </a:r>
            <a:r>
              <a:rPr lang="zh-TW" altLang="zh-TW" sz="2000" dirty="0">
                <a:solidFill>
                  <a:schemeClr val="bg1"/>
                </a:solidFill>
              </a:rPr>
              <a:t>費的時間</a:t>
            </a:r>
            <a:r>
              <a:rPr lang="zh-TW" altLang="en-US" sz="2000" dirty="0">
                <a:solidFill>
                  <a:schemeClr val="bg1"/>
                </a:solidFill>
              </a:rPr>
              <a:t>多一秒都是浪費</a:t>
            </a: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158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7B2605B-01CC-4502-B68C-CB6FD5062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2CB04A-79EC-44A2-B7EA-9F2562C8C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088103" cy="3880773"/>
          </a:xfrm>
        </p:spPr>
        <p:txBody>
          <a:bodyPr>
            <a:normAutofit/>
          </a:bodyPr>
          <a:lstStyle/>
          <a:p>
            <a:r>
              <a:rPr lang="zh-TW" altLang="en-US" b="1" dirty="0">
                <a:solidFill>
                  <a:schemeClr val="tx1"/>
                </a:solidFill>
                <a:latin typeface="+mn-ea"/>
              </a:rPr>
              <a:t>你有想過路痴的感受嗎</a:t>
            </a:r>
            <a:r>
              <a:rPr lang="en-US" altLang="zh-TW" b="1" dirty="0">
                <a:solidFill>
                  <a:schemeClr val="tx1"/>
                </a:solidFill>
                <a:latin typeface="+mn-ea"/>
              </a:rPr>
              <a:t>?</a:t>
            </a:r>
          </a:p>
          <a:p>
            <a:endParaRPr lang="en-US" altLang="zh-TW" b="1" dirty="0">
              <a:solidFill>
                <a:schemeClr val="tx1"/>
              </a:solidFill>
              <a:latin typeface="+mn-ea"/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校園廣大，剛入學的新生需要花很多時間找教室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外賓向學生詢問建築物或某會議室的位置，</a:t>
            </a:r>
            <a:r>
              <a:rPr lang="zh-TW" altLang="en-US" dirty="0">
                <a:solidFill>
                  <a:schemeClr val="tx1"/>
                </a:solidFill>
              </a:rPr>
              <a:t>但</a:t>
            </a:r>
            <a:r>
              <a:rPr lang="zh-TW" altLang="zh-TW" dirty="0">
                <a:solidFill>
                  <a:schemeClr val="tx1"/>
                </a:solidFill>
              </a:rPr>
              <a:t>在學生描述完畢後，外賓</a:t>
            </a:r>
            <a:r>
              <a:rPr lang="zh-TW" altLang="en-US" dirty="0">
                <a:solidFill>
                  <a:schemeClr val="tx1"/>
                </a:solidFill>
              </a:rPr>
              <a:t>仍</a:t>
            </a:r>
            <a:r>
              <a:rPr lang="zh-TW" altLang="zh-TW" dirty="0">
                <a:solidFill>
                  <a:schemeClr val="tx1"/>
                </a:solidFill>
              </a:rPr>
              <a:t>一頭霧水</a:t>
            </a:r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331837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61B5C-4EEB-4386-A31A-9357CAE2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1B8A4E-7DCB-4909-B032-14A291C8C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幫助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對校園不熟悉的人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如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: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考生、校外人士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...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等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)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，能立即到達目的地，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所以我們想做一個校園導航的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來處理這個問題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。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F5D31FC3-BE80-49D0-982B-B868518D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4"/>
          <a:stretch/>
        </p:blipFill>
        <p:spPr>
          <a:xfrm>
            <a:off x="0" y="0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2202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F72AA84-F264-4C1E-9C80-64DD24868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需求分析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2DFB3D-0E5E-4E30-B8DB-411EE7A6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484313"/>
            <a:ext cx="8864600" cy="47640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TW" dirty="0"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1.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校園版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Google Map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有導航、定位和地圖功能，能夠以教室名稱、實驗室或研究室名稱定位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2.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管理該教室的單位以及各單位的辦公時間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利於借還鑰匙以及回報教室狀況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 ex.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報修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3.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快速導覽欄位：餐廳、球場、宿舍、行政單位、教室、吸煙區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4.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紀錄搜尋過及到過的地點</a:t>
            </a:r>
            <a:endParaRPr lang="zh-TW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5.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問題回報服務功能</a:t>
            </a:r>
          </a:p>
          <a:p>
            <a:endParaRPr lang="en-US" altLang="zh-TW" dirty="0">
              <a:latin typeface="+mn-ea"/>
            </a:endParaRPr>
          </a:p>
          <a:p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71001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F5C93A-D3B2-456B-A5F0-1ACF53C5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123" y="609600"/>
            <a:ext cx="4924878" cy="1320800"/>
          </a:xfrm>
        </p:spPr>
        <p:txBody>
          <a:bodyPr anchor="ctr">
            <a:normAutofit/>
          </a:bodyPr>
          <a:lstStyle/>
          <a:p>
            <a:r>
              <a:rPr lang="zh-TW" altLang="zh-TW" b="1" dirty="0">
                <a:latin typeface="+mn-ea"/>
              </a:rPr>
              <a:t>構想說明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27EFEB6-D496-4797-A640-2E8117555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65" y="881191"/>
            <a:ext cx="2560547" cy="5095617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A649F7-E8A6-4D79-8970-1E744465D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9123" y="2160590"/>
            <a:ext cx="4921876" cy="3739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我們希望開發一款</a:t>
            </a:r>
            <a:r>
              <a:rPr lang="en-US" altLang="zh-TW" sz="2000" dirty="0">
                <a:solidFill>
                  <a:schemeClr val="bg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，能夠幫助使用者即時定位目前位置並搭配導航指引功能，只要輸入教室或是標的名稱，就能立即開始導航，幫助使用者到達目的地</a:t>
            </a:r>
            <a:r>
              <a:rPr lang="zh-TW" altLang="zh-TW" dirty="0">
                <a:solidFill>
                  <a:schemeClr val="bg1"/>
                </a:solidFill>
                <a:latin typeface="+mn-ea"/>
              </a:rPr>
              <a:t>。</a:t>
            </a:r>
            <a:endParaRPr lang="en-US" altLang="zh-TW" b="1" dirty="0">
              <a:solidFill>
                <a:schemeClr val="bg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b="1" dirty="0">
                <a:latin typeface="+mn-ea"/>
              </a:rPr>
              <a:t> </a:t>
            </a:r>
            <a:endParaRPr lang="zh-TW" altLang="en-US" dirty="0"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597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FA9B9-5FE1-4090-96CB-510ED59B5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413" y="432046"/>
            <a:ext cx="8596668" cy="1320800"/>
          </a:xfrm>
        </p:spPr>
        <p:txBody>
          <a:bodyPr/>
          <a:lstStyle/>
          <a:p>
            <a:r>
              <a:rPr lang="zh-TW" altLang="zh-TW" b="1"/>
              <a:t>功能項目說明表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6F565FFD-8386-4E8C-A99F-9B6A5AD9C0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076486"/>
              </p:ext>
            </p:extLst>
          </p:nvPr>
        </p:nvGraphicFramePr>
        <p:xfrm>
          <a:off x="645683" y="1340358"/>
          <a:ext cx="8596669" cy="49255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03122">
                  <a:extLst>
                    <a:ext uri="{9D8B030D-6E8A-4147-A177-3AD203B41FA5}">
                      <a16:colId xmlns:a16="http://schemas.microsoft.com/office/drawing/2014/main" val="277127435"/>
                    </a:ext>
                  </a:extLst>
                </a:gridCol>
                <a:gridCol w="2130193">
                  <a:extLst>
                    <a:ext uri="{9D8B030D-6E8A-4147-A177-3AD203B41FA5}">
                      <a16:colId xmlns:a16="http://schemas.microsoft.com/office/drawing/2014/main" val="541644385"/>
                    </a:ext>
                  </a:extLst>
                </a:gridCol>
                <a:gridCol w="4863354">
                  <a:extLst>
                    <a:ext uri="{9D8B030D-6E8A-4147-A177-3AD203B41FA5}">
                      <a16:colId xmlns:a16="http://schemas.microsoft.com/office/drawing/2014/main" val="3484182031"/>
                    </a:ext>
                  </a:extLst>
                </a:gridCol>
              </a:tblGrid>
              <a:tr h="2702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功能項目操作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說明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3413389"/>
                  </a:ext>
                </a:extLst>
              </a:tr>
              <a:tr h="270234">
                <a:tc rowSpan="5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導航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定位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顯示用戶地理位置。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231444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搜尋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使用者可以透過教室名稱或編號</a:t>
                      </a:r>
                      <a:r>
                        <a:rPr lang="en-US" sz="1800" kern="100" dirty="0">
                          <a:effectLst/>
                        </a:rPr>
                        <a:t>(</a:t>
                      </a:r>
                      <a:r>
                        <a:rPr lang="zh-TW" sz="1800" kern="100" dirty="0">
                          <a:effectLst/>
                        </a:rPr>
                        <a:t>例如：電通系辦公室或</a:t>
                      </a:r>
                      <a:r>
                        <a:rPr lang="en-US" sz="1800" kern="100" dirty="0">
                          <a:effectLst/>
                        </a:rPr>
                        <a:t>F331)</a:t>
                      </a:r>
                      <a:r>
                        <a:rPr lang="zh-TW" sz="1800" kern="100" dirty="0">
                          <a:effectLst/>
                        </a:rPr>
                        <a:t>搜尋目的地。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0483190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規劃路線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為使用者規劃由使用者位置到目的地的適當路線。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0826338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查詢教室管理單位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提供使用者查詢該教室負責管理的單位及該單位的辦公時間，以利使用者借用鑰匙或報修。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2769349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快速導覽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提供餐廳、球場、宿舍、吸煙區</a:t>
                      </a:r>
                      <a:r>
                        <a:rPr lang="zh-TW" altLang="en-US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ATM</a:t>
                      </a:r>
                      <a:r>
                        <a:rPr lang="zh-TW" sz="1800" kern="100" dirty="0">
                          <a:effectLst/>
                        </a:rPr>
                        <a:t>等多個選項，使用者可以透過點擊選項顯示附近的地點。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03516303"/>
                  </a:ext>
                </a:extLst>
              </a:tr>
              <a:tr h="54046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搜尋紀錄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記錄使用者曾經搜尋過的地點，使用者可以根據喜好決定開啟或關閉此功能。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40222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曾經到過地點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記錄使用者曾經到過的地點，使用者可以根據喜好決定開啟或關閉此功能。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7747447"/>
                  </a:ext>
                </a:extLst>
              </a:tr>
              <a:tr h="54046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問題回報系統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回報問題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使用者在使用</a:t>
                      </a:r>
                      <a:r>
                        <a:rPr lang="en-US" sz="1800" kern="100" dirty="0">
                          <a:effectLst/>
                        </a:rPr>
                        <a:t>APP</a:t>
                      </a:r>
                      <a:r>
                        <a:rPr lang="zh-TW" sz="1800" kern="100" dirty="0">
                          <a:effectLst/>
                        </a:rPr>
                        <a:t>時，若有發現任何問題可以透過問題回報系統告知開發人員。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8089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9987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功能</a:t>
            </a:r>
            <a:r>
              <a:rPr lang="zh-TW" altLang="zh-TW" b="1" dirty="0"/>
              <a:t>架構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1" name="圖片 20" descr="一張含有 螢幕擷取畫面 的圖片&#10;&#10;自動產生的描述">
            <a:extLst>
              <a:ext uri="{FF2B5EF4-FFF2-40B4-BE49-F238E27FC236}">
                <a16:creationId xmlns:a16="http://schemas.microsoft.com/office/drawing/2014/main" id="{1650B786-9398-46EF-90D9-A4945F786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31" y="1054980"/>
            <a:ext cx="8749931" cy="580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98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zh-TW" b="1" dirty="0"/>
              <a:t>使用</a:t>
            </a:r>
            <a:r>
              <a:rPr lang="zh-TW" altLang="en-US" b="1" dirty="0"/>
              <a:t>者</a:t>
            </a:r>
            <a:r>
              <a:rPr lang="zh-TW" altLang="zh-TW" b="1" dirty="0"/>
              <a:t>案例圖</a:t>
            </a:r>
            <a:br>
              <a:rPr lang="zh-TW" altLang="zh-TW" dirty="0"/>
            </a:b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C19A307-04B3-43BC-9702-3383C738C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607" y="1270000"/>
            <a:ext cx="8467231" cy="5552283"/>
          </a:xfr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178320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632</Words>
  <Application>Microsoft Office PowerPoint</Application>
  <PresentationFormat>寬螢幕</PresentationFormat>
  <Paragraphs>269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微軟正黑體</vt:lpstr>
      <vt:lpstr>新細明體</vt:lpstr>
      <vt:lpstr>Arial</vt:lpstr>
      <vt:lpstr>Calibri</vt:lpstr>
      <vt:lpstr>Times New Roman</vt:lpstr>
      <vt:lpstr>Trebuchet MS</vt:lpstr>
      <vt:lpstr>Wingdings 3</vt:lpstr>
      <vt:lpstr>多面向</vt:lpstr>
      <vt:lpstr>iFollow-校園導航APP</vt:lpstr>
      <vt:lpstr>背景</vt:lpstr>
      <vt:lpstr>動機</vt:lpstr>
      <vt:lpstr>目的</vt:lpstr>
      <vt:lpstr>需求分析</vt:lpstr>
      <vt:lpstr>構想說明</vt:lpstr>
      <vt:lpstr>功能項目說明表</vt:lpstr>
      <vt:lpstr>功能架構 </vt:lpstr>
      <vt:lpstr>使用者案例圖 </vt:lpstr>
      <vt:lpstr>系統架構圖 </vt:lpstr>
      <vt:lpstr>類別圖 </vt:lpstr>
      <vt:lpstr>Resource Required－Device and tools</vt:lpstr>
      <vt:lpstr>Resource Required－Human resource</vt:lpstr>
      <vt:lpstr>Schedule－文件</vt:lpstr>
      <vt:lpstr>Schedule－實作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iFollow-校園導航APP</dc:title>
  <dc:creator>ASUS</dc:creator>
  <cp:lastModifiedBy>ASUS</cp:lastModifiedBy>
  <cp:revision>24</cp:revision>
  <dcterms:created xsi:type="dcterms:W3CDTF">2018-11-10T20:32:43Z</dcterms:created>
  <dcterms:modified xsi:type="dcterms:W3CDTF">2018-11-13T11:53:37Z</dcterms:modified>
</cp:coreProperties>
</file>